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78" r:id="rId12"/>
    <p:sldId id="261" r:id="rId13"/>
    <p:sldId id="273" r:id="rId14"/>
    <p:sldId id="270" r:id="rId15"/>
    <p:sldId id="277" r:id="rId16"/>
    <p:sldId id="276" r:id="rId17"/>
    <p:sldId id="275" r:id="rId18"/>
    <p:sldId id="274" r:id="rId19"/>
    <p:sldId id="266" r:id="rId2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7" d="100"/>
          <a:sy n="167" d="100"/>
        </p:scale>
        <p:origin x="1536"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056123008"/>
              </p:ext>
            </p:extLst>
          </p:nvPr>
        </p:nvGraphicFramePr>
        <p:xfrm>
          <a:off x="298297" y="1672070"/>
          <a:ext cx="5530128" cy="25194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1820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80612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r>
                        <a:rPr lang="en-US" sz="700" dirty="0">
                          <a:effectLst/>
                          <a:latin typeface="Calibri" panose="020F0502020204030204" pitchFamily="34" charset="0"/>
                          <a:cs typeface="Calibri" panose="020F0502020204030204" pitchFamily="34" charset="0"/>
                        </a:rPr>
                        <a:t>.</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a:cs typeface="Calibri"/>
                        </a:rPr>
                        <a:t>14/14 (100%) of year 6 pupils achieved their 25 </a:t>
                      </a:r>
                      <a:r>
                        <a:rPr lang="en-US" sz="700" dirty="0" err="1">
                          <a:latin typeface="Calibri"/>
                          <a:cs typeface="Calibri"/>
                        </a:rPr>
                        <a:t>metres</a:t>
                      </a:r>
                      <a:r>
                        <a:rPr lang="en-US" sz="700" dirty="0">
                          <a:latin typeface="Calibri"/>
                          <a:cs typeface="Calibri"/>
                        </a:rPr>
                        <a:t>.</a:t>
                      </a:r>
                    </a:p>
                    <a:p>
                      <a:r>
                        <a:rPr lang="en-US" sz="700" dirty="0">
                          <a:latin typeface="Calibri"/>
                          <a:cs typeface="Calibri"/>
                        </a:rPr>
                        <a:t>4/14 received additional swimming lessons to </a:t>
                      </a:r>
                      <a:r>
                        <a:rPr lang="en-US" sz="700">
                          <a:latin typeface="Calibri"/>
                          <a:cs typeface="Calibri"/>
                        </a:rPr>
                        <a:t>achieve this target</a:t>
                      </a:r>
                    </a:p>
                    <a:p>
                      <a:pPr lvl="0">
                        <a:buNone/>
                      </a:pPr>
                      <a:endParaRPr lang="en-US" sz="700" dirty="0">
                        <a:latin typeface="Calibri"/>
                        <a:cs typeface="Calibri"/>
                      </a:endParaRPr>
                    </a:p>
                    <a:p>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Swimming record.</a:t>
                      </a: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70308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12/14 (85%) of year 6 pupils achieved effectively </a:t>
                      </a:r>
                      <a:r>
                        <a:rPr lang="en-US" sz="700" dirty="0">
                          <a:latin typeface="Calibri"/>
                          <a:cs typeface="Calibri"/>
                        </a:rPr>
                        <a:t>using a range of strokes.</a:t>
                      </a:r>
                    </a:p>
                    <a:p>
                      <a:pPr marL="0" marR="0" lvl="0" indent="0" algn="l">
                        <a:lnSpc>
                          <a:spcPct val="100000"/>
                        </a:lnSpc>
                        <a:spcBef>
                          <a:spcPts val="0"/>
                        </a:spcBef>
                        <a:spcAft>
                          <a:spcPts val="0"/>
                        </a:spcAft>
                        <a:buClrTx/>
                        <a:buSzTx/>
                        <a:buFontTx/>
                        <a:buNone/>
                      </a:pPr>
                      <a:endParaRPr lang="en-US" sz="700">
                        <a:latin typeface="Calibri"/>
                        <a:cs typeface="Calibri"/>
                      </a:endParaRPr>
                    </a:p>
                    <a:p>
                      <a:pPr marL="0" marR="0" lvl="0" indent="0" algn="l">
                        <a:lnSpc>
                          <a:spcPct val="100000"/>
                        </a:lnSpc>
                        <a:spcBef>
                          <a:spcPts val="0"/>
                        </a:spcBef>
                        <a:spcAft>
                          <a:spcPts val="0"/>
                        </a:spcAft>
                        <a:buNone/>
                      </a:pPr>
                      <a:r>
                        <a:rPr lang="en-US" sz="700" b="0" i="0" u="none" strike="noStrike" noProof="0">
                          <a:solidFill>
                            <a:srgbClr val="000000"/>
                          </a:solidFill>
                          <a:latin typeface="Calibri"/>
                        </a:rPr>
                        <a:t>7/14 received additional swimming lessons over a two-year period.</a:t>
                      </a:r>
                      <a:endParaRPr lang="en-US"/>
                    </a:p>
                    <a:p>
                      <a:pPr marL="0" marR="0" lvl="0" indent="0" algn="l">
                        <a:lnSpc>
                          <a:spcPct val="100000"/>
                        </a:lnSpc>
                        <a:spcBef>
                          <a:spcPts val="0"/>
                        </a:spcBef>
                        <a:spcAft>
                          <a:spcPts val="0"/>
                        </a:spcAft>
                        <a:buClrTx/>
                        <a:buSzTx/>
                        <a:buFont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We would like the data to be 100%.</a:t>
                      </a:r>
                      <a:endParaRPr lang="en-US" sz="700" dirty="0">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ClrTx/>
                        <a:buSzTx/>
                        <a:buFontTx/>
                        <a:buNone/>
                      </a:pPr>
                      <a:endParaRPr lang="en-US" sz="700" dirty="0">
                        <a:latin typeface="Calibri"/>
                        <a:cs typeface="Calibri"/>
                      </a:endParaRPr>
                    </a:p>
                    <a:p>
                      <a:pPr marL="0" marR="0" lvl="0" indent="0" algn="l">
                        <a:lnSpc>
                          <a:spcPct val="100000"/>
                        </a:lnSpc>
                        <a:spcBef>
                          <a:spcPts val="0"/>
                        </a:spcBef>
                        <a:spcAft>
                          <a:spcPts val="0"/>
                        </a:spcAft>
                        <a:buClrTx/>
                        <a:buSzTx/>
                        <a:buFontTx/>
                        <a:buNone/>
                      </a:pPr>
                      <a:r>
                        <a:rPr lang="en-US" sz="700">
                          <a:latin typeface="Calibri"/>
                          <a:cs typeface="Calibri"/>
                        </a:rPr>
                        <a:t>Swimming record.</a:t>
                      </a:r>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70308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10/14 (71%) of year 6 pupils can perform a safe self –rescue.</a:t>
                      </a:r>
                    </a:p>
                    <a:p>
                      <a:pPr marL="0" marR="0" lvl="0" indent="0" algn="l">
                        <a:lnSpc>
                          <a:spcPct val="100000"/>
                        </a:lnSpc>
                        <a:spcBef>
                          <a:spcPts val="0"/>
                        </a:spcBef>
                        <a:spcAft>
                          <a:spcPts val="0"/>
                        </a:spcAft>
                        <a:buClrTx/>
                        <a:buSzTx/>
                        <a:buFontTx/>
                        <a:buNone/>
                      </a:pPr>
                      <a:endParaRPr lang="en-US" sz="700" dirty="0">
                        <a:latin typeface="Calibri"/>
                        <a:cs typeface="Calibri"/>
                      </a:endParaRPr>
                    </a:p>
                    <a:p>
                      <a:pPr lvl="0">
                        <a:buNone/>
                      </a:pPr>
                      <a:r>
                        <a:rPr lang="en-US" sz="700" b="0" i="0" u="none" strike="noStrike" noProof="0">
                          <a:solidFill>
                            <a:srgbClr val="000000"/>
                          </a:solidFill>
                          <a:latin typeface="Calibri"/>
                        </a:rPr>
                        <a:t>7/14 received additional swimming lessons over a two-year period.</a:t>
                      </a:r>
                      <a:endParaRPr lang="en-US"/>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We would like the data to 100%</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lvl="0">
                        <a:buNone/>
                      </a:pPr>
                      <a:r>
                        <a:rPr lang="en-US" sz="700">
                          <a:latin typeface="Calibri"/>
                          <a:cs typeface="Calibri"/>
                        </a:rPr>
                        <a:t>Swimming record.</a:t>
                      </a: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20997771"/>
              </p:ext>
            </p:extLst>
          </p:nvPr>
        </p:nvGraphicFramePr>
        <p:xfrm>
          <a:off x="201820" y="631508"/>
          <a:ext cx="5530128" cy="4343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3008">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2890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700" dirty="0">
                          <a:solidFill>
                            <a:schemeClr val="tx1"/>
                          </a:solidFill>
                          <a:latin typeface="Calibri" panose="020F0502020204030204" pitchFamily="34" charset="0"/>
                          <a:cs typeface="Calibri" panose="020F0502020204030204" pitchFamily="34" charset="0"/>
                        </a:rPr>
                        <a:t>A robust CPD program resulted in staff confidence rising. </a:t>
                      </a:r>
                      <a:r>
                        <a:rPr lang="en-US" sz="700" dirty="0">
                          <a:solidFill>
                            <a:schemeClr val="tx1"/>
                          </a:solidFill>
                        </a:rPr>
                        <a:t>Increase confidence, knowledge and skills of all staff in teaching PE and sport.</a:t>
                      </a: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a:cs typeface="Calibri"/>
                        </a:rPr>
                        <a:t>Our CPD program saw the quality of Physical Education improve for children who competed in competitive sports.</a:t>
                      </a:r>
                    </a:p>
                    <a:p>
                      <a:pPr marL="0" lvl="0" indent="0">
                        <a:buFontTx/>
                        <a:buNone/>
                      </a:pPr>
                      <a:endParaRPr lang="en-US" sz="700" dirty="0">
                        <a:solidFill>
                          <a:schemeClr val="tx1"/>
                        </a:solidFill>
                        <a:latin typeface="Calibri"/>
                        <a:cs typeface="Calibri"/>
                      </a:endParaRPr>
                    </a:p>
                    <a:p>
                      <a:pPr marL="0" lvl="0" indent="0">
                        <a:buFontTx/>
                        <a:buNone/>
                      </a:pPr>
                      <a:r>
                        <a:rPr lang="en-US" sz="700" dirty="0">
                          <a:solidFill>
                            <a:schemeClr val="tx1"/>
                          </a:solidFill>
                          <a:latin typeface="Calibri"/>
                          <a:cs typeface="Calibri"/>
                        </a:rPr>
                        <a:t>Two members of support staff attended swimming CPD developing confidence in their delivery of the swimming curriculum alongside the swimming coach. </a:t>
                      </a:r>
                    </a:p>
                    <a:p>
                      <a:pPr marL="0" lvl="0" indent="0">
                        <a:buFontTx/>
                        <a:buNone/>
                      </a:pPr>
                      <a:endParaRPr lang="en-US" sz="700" dirty="0">
                        <a:solidFill>
                          <a:schemeClr val="tx1"/>
                        </a:solidFill>
                        <a:latin typeface="Calibri"/>
                        <a:cs typeface="Calibri"/>
                      </a:endParaRPr>
                    </a:p>
                    <a:p>
                      <a:pPr marL="0" indent="0">
                        <a:buFontTx/>
                        <a:buNone/>
                      </a:pPr>
                      <a:r>
                        <a:rPr lang="en-US" sz="700" dirty="0">
                          <a:solidFill>
                            <a:schemeClr val="tx1"/>
                          </a:solidFill>
                          <a:latin typeface="Calibri" panose="020F0502020204030204" pitchFamily="34" charset="0"/>
                          <a:cs typeface="Calibri" panose="020F0502020204030204" pitchFamily="34" charset="0"/>
                        </a:rPr>
                        <a:t>9 out of 13 members of staff who work directly with children received CPD linked to Physical Education. </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a:cs typeface="Calibri"/>
                        </a:rPr>
                        <a:t>As a result of a clear focus on teacher CPD and using the Lancashire Passport Scheme of work pupil attainment data from the children not attaining ARE on baseline to attaining by the end of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New staff have joined the team and will need training specifically in swimming.</a:t>
                      </a:r>
                      <a:endParaRPr lang="en-US" dirty="0"/>
                    </a:p>
                    <a:p>
                      <a:pPr marL="0" marR="0" lvl="0" indent="0" algn="l">
                        <a:lnSpc>
                          <a:spcPct val="100000"/>
                        </a:lnSpc>
                        <a:spcBef>
                          <a:spcPts val="0"/>
                        </a:spcBef>
                        <a:spcAft>
                          <a:spcPts val="0"/>
                        </a:spcAft>
                        <a:buClrTx/>
                        <a:buSzTx/>
                        <a:buFontTx/>
                        <a:buNone/>
                      </a:pPr>
                      <a:endParaRPr lang="en-US" sz="700" dirty="0">
                        <a:latin typeface="Calibri"/>
                        <a:cs typeface="Calibri"/>
                      </a:endParaRPr>
                    </a:p>
                    <a:p>
                      <a:pPr marL="0" marR="0" lvl="0" indent="0" algn="l">
                        <a:lnSpc>
                          <a:spcPct val="100000"/>
                        </a:lnSpc>
                        <a:spcBef>
                          <a:spcPts val="0"/>
                        </a:spcBef>
                        <a:spcAft>
                          <a:spcPts val="0"/>
                        </a:spcAft>
                        <a:buClrTx/>
                        <a:buSzTx/>
                        <a:buFontTx/>
                        <a:buNone/>
                      </a:pPr>
                      <a:r>
                        <a:rPr lang="en-US" sz="700" dirty="0">
                          <a:latin typeface="Calibri"/>
                          <a:cs typeface="Calibri"/>
                        </a:rPr>
                        <a:t>Confidence questionnaire to be shared with new members of staff.</a:t>
                      </a:r>
                      <a:endParaRPr lang="en-US"/>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It would have been even better if a pupil voice was conducted to see an improvement in confidence, enjoyment and skill acquisition.</a:t>
                      </a:r>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p>
                      <a:pPr marL="0" marR="0" lvl="0" indent="0" algn="l" rtl="0" eaLnBrk="1" fontAlgn="auto" latinLnBrk="0" hangingPunct="1">
                        <a:lnSpc>
                          <a:spcPct val="100000"/>
                        </a:lnSpc>
                        <a:spcBef>
                          <a:spcPts val="0"/>
                        </a:spcBef>
                        <a:spcAft>
                          <a:spcPts val="0"/>
                        </a:spcAft>
                        <a:buClrTx/>
                        <a:buSzTx/>
                        <a:buFontTx/>
                        <a:buNone/>
                      </a:pPr>
                      <a:endParaRPr lang="en-US" sz="700" dirty="0">
                        <a:latin typeface="Calibri" panose="020F0502020204030204" pitchFamily="34" charset="0"/>
                        <a:cs typeface="Calibri" panose="020F0502020204030204" pitchFamily="34" charset="0"/>
                      </a:endParaRPr>
                    </a:p>
                    <a:p>
                      <a:pPr marL="0" marR="0" lvl="0" indent="0" algn="l" rtl="0" eaLnBrk="1" fontAlgn="auto" latinLnBrk="0" hangingPunct="1">
                        <a:lnSpc>
                          <a:spcPct val="100000"/>
                        </a:lnSpc>
                        <a:spcBef>
                          <a:spcPts val="0"/>
                        </a:spcBef>
                        <a:spcAft>
                          <a:spcPts val="0"/>
                        </a:spcAft>
                        <a:buClrTx/>
                        <a:buSzTx/>
                        <a:buFontTx/>
                        <a:buNone/>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9827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700" dirty="0">
                          <a:solidFill>
                            <a:schemeClr val="tx1"/>
                          </a:solidFill>
                          <a:latin typeface="Calibri"/>
                          <a:cs typeface="Calibri"/>
                        </a:rPr>
                        <a:t>Additional opportunities for all pupils to engage in physical activity at lunchtime in the summer term by a paid company. Ensuring 100% of pupils were being physical activity during dinner time breaks. Not only did it improve children's physical fitness it also supported children to develop their character strengths; like teamwork, resilience, persistence and cooperation. </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r>
                        <a:rPr lang="en-US" sz="700" dirty="0">
                          <a:solidFill>
                            <a:schemeClr val="tx1"/>
                          </a:solidFill>
                          <a:latin typeface="Calibri"/>
                          <a:cs typeface="Calibri"/>
                        </a:rPr>
                        <a:t>What </a:t>
                      </a:r>
                      <a:r>
                        <a:rPr lang="en-US" sz="700" dirty="0">
                          <a:solidFill>
                            <a:schemeClr val="tx1"/>
                          </a:solidFill>
                          <a:highlight>
                            <a:srgbClr val="FFFF00"/>
                          </a:highlight>
                          <a:latin typeface="Calibri"/>
                          <a:cs typeface="Calibri"/>
                        </a:rPr>
                        <a:t>%?</a:t>
                      </a:r>
                      <a:r>
                        <a:rPr lang="en-US" sz="700" dirty="0">
                          <a:solidFill>
                            <a:schemeClr val="tx1"/>
                          </a:solidFill>
                          <a:latin typeface="Calibri"/>
                          <a:cs typeface="Calibri"/>
                        </a:rPr>
                        <a:t> of pupils have been celebrated in our assemblies. </a:t>
                      </a:r>
                    </a:p>
                    <a:p>
                      <a:pPr marL="0" indent="0">
                        <a:buFontTx/>
                        <a:buNone/>
                      </a:pPr>
                      <a:endParaRPr lang="en-US" sz="700" dirty="0">
                        <a:solidFill>
                          <a:schemeClr val="tx1"/>
                        </a:solidFill>
                        <a:latin typeface="Calibri" panose="020F0502020204030204" pitchFamily="34" charset="0"/>
                        <a:cs typeface="Calibri" panose="020F0502020204030204" pitchFamily="34" charset="0"/>
                      </a:endParaRPr>
                    </a:p>
                    <a:p>
                      <a:pPr marL="0" indent="0">
                        <a:buFontTx/>
                        <a:buNone/>
                      </a:pPr>
                      <a:endParaRPr lang="en-US" sz="700" dirty="0">
                        <a:solidFill>
                          <a:schemeClr val="tx1"/>
                        </a:solidFill>
                        <a:latin typeface="Calibri"/>
                        <a:cs typeface="Calibri"/>
                      </a:endParaRPr>
                    </a:p>
                    <a:p>
                      <a:pPr marL="0" indent="0">
                        <a:buFontTx/>
                        <a:buNone/>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We will continue to do the lunchtime activities all year round, by welfare staff delivering or providing opportunities for children to be active.  </a:t>
                      </a:r>
                      <a:endParaRPr lang="en-US" sz="700" dirty="0">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ClrTx/>
                        <a:buSzTx/>
                        <a:buFontTx/>
                        <a:buNone/>
                      </a:pPr>
                      <a:endParaRPr lang="en-US" sz="700" dirty="0">
                        <a:latin typeface="Calibri"/>
                        <a:cs typeface="Calibri"/>
                      </a:endParaRPr>
                    </a:p>
                    <a:p>
                      <a:pPr marL="0" marR="0" lvl="0" indent="0" algn="l">
                        <a:lnSpc>
                          <a:spcPct val="100000"/>
                        </a:lnSpc>
                        <a:spcBef>
                          <a:spcPts val="0"/>
                        </a:spcBef>
                        <a:spcAft>
                          <a:spcPts val="0"/>
                        </a:spcAft>
                        <a:buClrTx/>
                        <a:buSzTx/>
                        <a:buFontTx/>
                        <a:buNone/>
                      </a:pPr>
                      <a:r>
                        <a:rPr lang="en-US" sz="700" dirty="0">
                          <a:latin typeface="Calibri"/>
                          <a:cs typeface="Calibri"/>
                        </a:rPr>
                        <a:t>An additional member staff delivers specific activities twice a week linked to our competition calendar. </a:t>
                      </a:r>
                      <a:endParaRPr lang="en-US" dirty="0"/>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p>
                      <a:pPr marL="0" marR="0" lvl="0" indent="0" algn="l">
                        <a:lnSpc>
                          <a:spcPct val="100000"/>
                        </a:lnSpc>
                        <a:spcBef>
                          <a:spcPts val="0"/>
                        </a:spcBef>
                        <a:spcAft>
                          <a:spcPts val="0"/>
                        </a:spcAft>
                        <a:buClrTx/>
                        <a:buSzTx/>
                        <a:buFontTx/>
                        <a:buNone/>
                      </a:pPr>
                      <a:r>
                        <a:rPr lang="en-US" sz="700" dirty="0">
                          <a:latin typeface="Calibri"/>
                          <a:cs typeface="Calibri"/>
                        </a:rPr>
                        <a:t>We need to collect data to find out what physical education children are doing outside of school. </a:t>
                      </a:r>
                    </a:p>
                    <a:p>
                      <a:pPr marL="0" marR="0" lvl="0" indent="0" algn="l" rtl="0" eaLnBrk="1" fontAlgn="auto" latinLnBrk="0" hangingPunct="1">
                        <a:lnSpc>
                          <a:spcPct val="100000"/>
                        </a:lnSpc>
                        <a:spcBef>
                          <a:spcPts val="0"/>
                        </a:spcBef>
                        <a:spcAft>
                          <a:spcPts val="0"/>
                        </a:spcAft>
                        <a:buClrTx/>
                        <a:buSzTx/>
                        <a:buFontTx/>
                        <a:buNone/>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123218125"/>
              </p:ext>
            </p:extLst>
          </p:nvPr>
        </p:nvGraphicFramePr>
        <p:xfrm>
          <a:off x="304799" y="633397"/>
          <a:ext cx="5530128" cy="36728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more inspired to take part in physical activity since meeting athletes in year 3 and 4.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Celebrate the success in assemblies, in newsletters, the trophy cabinet.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Professional cricket/judo/archery/fencing/rugby teachers to inspire children to try new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We can share this to Secretly Famous. Identifying children or teams that have done particular well linked to a particular skill or outcome.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Continuing to offer a wider range of activities both within and outside the curriculum in order to get more pupils involved:  </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Extra-curricular –Dance, Netball, Judo, Archery, fencing, cricket</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Focus particularly on those pupils who do not take up additional PE and Sport opportunities and there was a focus on pupils who receive pupil premium funding.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We would like to increase the number of children who attended. </a:t>
                      </a:r>
                    </a:p>
                    <a:p>
                      <a:pPr lvl="0">
                        <a:buNone/>
                      </a:pPr>
                      <a:endParaRPr lang="en-US" sz="700" dirty="0">
                        <a:latin typeface="Calibri"/>
                        <a:cs typeface="Calibri"/>
                      </a:endParaRPr>
                    </a:p>
                    <a:p>
                      <a:pPr lvl="0">
                        <a:buNone/>
                      </a:pPr>
                      <a:r>
                        <a:rPr lang="en-US" sz="700" dirty="0">
                          <a:latin typeface="Calibri"/>
                          <a:cs typeface="Calibri"/>
                        </a:rPr>
                        <a:t>Registers from </a:t>
                      </a:r>
                      <a:r>
                        <a:rPr lang="en-US" sz="700">
                          <a:latin typeface="Calibri"/>
                          <a:cs typeface="Calibri"/>
                        </a:rPr>
                        <a:t>extra-curricular</a:t>
                      </a:r>
                      <a:r>
                        <a:rPr lang="en-US" sz="700" dirty="0">
                          <a:latin typeface="Calibri"/>
                          <a:cs typeface="Calibri"/>
                        </a:rPr>
                        <a:t>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a:cs typeface="Calibri"/>
                        </a:rPr>
                        <a:t>64% of KS1 and 65% of KS2 have taken part in an Inter competition.</a:t>
                      </a:r>
                    </a:p>
                    <a:p>
                      <a:endParaRPr lang="en-US" sz="700" dirty="0">
                        <a:latin typeface="Calibri" panose="020F0502020204030204" pitchFamily="34" charset="0"/>
                        <a:cs typeface="Calibri" panose="020F0502020204030204" pitchFamily="34" charset="0"/>
                      </a:endParaRPr>
                    </a:p>
                    <a:p>
                      <a:pPr lvl="0">
                        <a:buNone/>
                      </a:pPr>
                      <a:r>
                        <a:rPr lang="en-US" sz="700" dirty="0">
                          <a:latin typeface="Calibri"/>
                          <a:cs typeface="Calibri"/>
                        </a:rPr>
                        <a:t>The use of  coaches and TA directed sport at lunchtime, led directly to greater success in competitions.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Continue to develop our competition provision.</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a:cs typeface="Calibri"/>
                        </a:rPr>
                        <a:t>Target for next year is to improve </a:t>
                      </a:r>
                      <a:r>
                        <a:rPr lang="en-US" sz="700">
                          <a:solidFill>
                            <a:schemeClr val="tx1"/>
                          </a:solidFill>
                          <a:latin typeface="Calibri"/>
                          <a:cs typeface="Calibri"/>
                        </a:rPr>
                        <a:t>participation</a:t>
                      </a:r>
                      <a:r>
                        <a:rPr lang="en-US" sz="700" dirty="0">
                          <a:solidFill>
                            <a:schemeClr val="tx1"/>
                          </a:solidFill>
                          <a:latin typeface="Calibri"/>
                          <a:cs typeface="Calibri"/>
                        </a:rPr>
                        <a:t> in competitive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308147677"/>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b="0" dirty="0">
                          <a:solidFill>
                            <a:schemeClr val="accent1">
                              <a:lumMod val="75000"/>
                            </a:schemeClr>
                          </a:solidFill>
                          <a:latin typeface="Calibri"/>
                          <a:cs typeface="Calibri"/>
                        </a:rPr>
                        <a:t>At the end of year 6, ? % of pupils could swim 25m.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What happened? Yr5/6?</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a:cs typeface="Calibri"/>
                        </a:rPr>
                        <a:t>At the end of year 6, ??% of pupils could use a range of strokes effectively.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Top up swimming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accent1">
                              <a:lumMod val="75000"/>
                            </a:schemeClr>
                          </a:solidFill>
                          <a:latin typeface="Calibri"/>
                          <a:cs typeface="Calibri"/>
                        </a:rPr>
                        <a:t>At the end of year 6, ??% of pupils could perform a safe self rescues.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Top up swimming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851690653"/>
              </p:ext>
            </p:extLst>
          </p:nvPr>
        </p:nvGraphicFramePr>
        <p:xfrm>
          <a:off x="197588" y="684701"/>
          <a:ext cx="5724635" cy="342611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focus on training CPD for all staff to ensure all staff are confident to teach High Quality Physical Education.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give staff the confidence, knowledge and skills to deliver to all children. This will ensure all children receive two hours a week of high-quality PE every week.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confidence, knowledge and skills of all staff in teaching PE.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We will </a:t>
                      </a:r>
                      <a:r>
                        <a:rPr lang="en-US" sz="600" dirty="0" err="1">
                          <a:solidFill>
                            <a:schemeClr val="tx1"/>
                          </a:solidFill>
                          <a:latin typeface="Calibri" panose="020F0502020204030204" pitchFamily="34" charset="0"/>
                          <a:cs typeface="Calibri" panose="020F0502020204030204" pitchFamily="34" charset="0"/>
                        </a:rPr>
                        <a:t>prioritise</a:t>
                      </a:r>
                      <a:r>
                        <a:rPr lang="en-US" sz="600" dirty="0">
                          <a:solidFill>
                            <a:schemeClr val="tx1"/>
                          </a:solidFill>
                          <a:latin typeface="Calibri" panose="020F0502020204030204" pitchFamily="34" charset="0"/>
                          <a:cs typeface="Calibri" panose="020F0502020204030204" pitchFamily="34" charset="0"/>
                        </a:rPr>
                        <a:t> CPD and training where needed.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a:t>
                      </a:r>
                      <a:r>
                        <a:rPr lang="en-US" sz="600" dirty="0" err="1">
                          <a:solidFill>
                            <a:schemeClr val="tx1"/>
                          </a:solidFill>
                          <a:latin typeface="Calibri" panose="020F0502020204030204" pitchFamily="34" charset="0"/>
                          <a:cs typeface="Calibri" panose="020F0502020204030204" pitchFamily="34" charset="0"/>
                        </a:rPr>
                        <a:t>Loughaune</a:t>
                      </a:r>
                      <a:r>
                        <a:rPr lang="en-US" sz="600" dirty="0">
                          <a:solidFill>
                            <a:schemeClr val="tx1"/>
                          </a:solidFill>
                          <a:latin typeface="Calibri" panose="020F0502020204030204" pitchFamily="34" charset="0"/>
                          <a:cs typeface="Calibri" panose="020F0502020204030204" pitchFamily="34" charset="0"/>
                        </a:rPr>
                        <a:t> to attend Level 3 training.</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Miss Russell to attend swimming training.</a:t>
                      </a:r>
                    </a:p>
                    <a:p>
                      <a:pPr algn="l">
                        <a:lnSpc>
                          <a:spcPct val="100000"/>
                        </a:lnSpc>
                      </a:pP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Howson to attend PE funding course</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EH to carry out staff confidence surveys and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t>To increase pupil activity levels by offering varied in-school physical activity opportunities and monitoring external participation, with a targeted focus on priority groups.</a:t>
                      </a:r>
                      <a:endParaRPr lang="en-US" sz="600" dirty="0">
                        <a:solidFill>
                          <a:srgbClr val="0070C0"/>
                        </a:solidFill>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that all pupils become healthy active individuals carrying out 60 minutes of daily exercise.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Plan in activities that children may not have experienced before. For example:  Zumba/Judo/</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/road safety/Outdoor Education visits.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2:</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engagement of all pupils in regular physical activity and sporting activities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On Monday- Wednesday children could take part in a 10-minute sensory circuit/ walk or wake and shake (2 lots of 5mins) to ensure all children take part in 60 minutes of vigorous exercise.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Do we track outside of school data?</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participation data, alongside lunchtime activity plan.</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Data for all physical activity level tracked ?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mn-lt"/>
                        </a:rPr>
                        <a:t>To increase pupil activity levels by offering varied in-school opportunities and tracking participation in external competitions, with a targeted focus on priority groups.</a:t>
                      </a:r>
                      <a:endParaRPr lang="en-US" sz="400" dirty="0">
                        <a:solidFill>
                          <a:srgbClr val="0070C0"/>
                        </a:solidFill>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pupils can access competition in school and outside of school, to encourage all pupils to participate and enjoy these valuable experiences.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Key indicator 5:</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participation in competitive sport.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Set a date for Whitechapel mini skills competition in the spring term. Football – spring term</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Other KS2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9B6DF-03E7-4713-6FD1-8CD7CDD8074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A42B4EE-7E74-0E3B-6082-F9B1C5A5A449}"/>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0ECBBDD1-B456-F9D5-6DCA-540DF423FE05}"/>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569A526-6561-380C-7118-935D492FAE9F}"/>
              </a:ext>
            </a:extLst>
          </p:cNvPr>
          <p:cNvGraphicFramePr>
            <a:graphicFrameLocks noGrp="1"/>
          </p:cNvGraphicFramePr>
          <p:nvPr>
            <p:extLst>
              <p:ext uri="{D42A27DB-BD31-4B8C-83A1-F6EECF244321}">
                <p14:modId xmlns:p14="http://schemas.microsoft.com/office/powerpoint/2010/main" val="419106057"/>
              </p:ext>
            </p:extLst>
          </p:nvPr>
        </p:nvGraphicFramePr>
        <p:xfrm>
          <a:off x="197588" y="684701"/>
          <a:ext cx="5724635" cy="3437764"/>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effectLst/>
                          <a:latin typeface="Calibri" panose="020F0502020204030204" pitchFamily="34" charset="0"/>
                          <a:cs typeface="Calibri" panose="020F0502020204030204" pitchFamily="34" charset="0"/>
                        </a:rPr>
                        <a:t>To raise the profile of PE and sport across the school, to support whole school improvement.</a:t>
                      </a:r>
                      <a:endParaRPr lang="en-US" sz="600" b="0" dirty="0">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Celebrate sport and physical activity.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Introduce sports leaders to help run activities and </a:t>
                      </a:r>
                      <a:r>
                        <a:rPr lang="en-US" sz="600" dirty="0" err="1">
                          <a:solidFill>
                            <a:schemeClr val="tx1"/>
                          </a:solidFill>
                          <a:latin typeface="Calibri" panose="020F0502020204030204" pitchFamily="34" charset="0"/>
                          <a:cs typeface="Calibri" panose="020F0502020204030204" pitchFamily="34" charset="0"/>
                        </a:rPr>
                        <a:t>recognise</a:t>
                      </a:r>
                      <a:r>
                        <a:rPr lang="en-US" sz="600" dirty="0">
                          <a:solidFill>
                            <a:schemeClr val="tx1"/>
                          </a:solidFill>
                          <a:latin typeface="Calibri" panose="020F0502020204030204" pitchFamily="34" charset="0"/>
                          <a:cs typeface="Calibri" panose="020F0502020204030204" pitchFamily="34" charset="0"/>
                        </a:rPr>
                        <a:t> those leaders in school.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r>
                        <a:rPr lang="en-US" sz="600" dirty="0">
                          <a:latin typeface="+mn-lt"/>
                        </a:rPr>
                        <a:t>Link PE achievements to school values such as resilience, teamwork, aspiration, and respect.</a:t>
                      </a:r>
                    </a:p>
                    <a:p>
                      <a:endParaRPr lang="en-US" sz="600" dirty="0">
                        <a:latin typeface="+mn-lt"/>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the visibility of PE around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a:cs typeface="Calibri"/>
                        </a:rPr>
                        <a:t>Celebrate achievements in assemblies. ‘Sports person of the term’ </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Sports Leaders</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mn-lt"/>
                        </a:rPr>
                        <a:t>Use PE to teach character education growth mindset, goal-setting, and perseverance. (linked with My Happy Mind)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mn-lt"/>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mn-lt"/>
                        </a:rPr>
                        <a:t>Use Secretly Famous to raise the profile of pupil's achievements in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Data from awards in assemblies.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leader – pupil voice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Whole school attitude towards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 increase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0070C0"/>
                        </a:solidFill>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t>To motivate pupils, build confidence, and encourage higher levels of physical activity through meaningful competitive experiences.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t>To develop pupils’ resilience, teamwork, communication, and sportsmanship, while increasing their enthusiasm for being active.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t>To ensure all pupils have access to a wider range of competitive experiences, regardless of ability, helping them discover interests and talents they may not </a:t>
                      </a:r>
                      <a:r>
                        <a:rPr lang="en-US" sz="600" dirty="0" err="1"/>
                        <a:t>realise</a:t>
                      </a:r>
                      <a:r>
                        <a:rPr lang="en-US" sz="600" dirty="0"/>
                        <a:t> they have.</a:t>
                      </a:r>
                      <a:endParaRPr lang="en-US" sz="1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Enter Preston School Sport Competition.</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Take part in local school cluster competitions.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Create regular inter-house competitions as mentioned above.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opportunities for SEND pupils to participate.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err="1">
                          <a:solidFill>
                            <a:schemeClr val="tx1"/>
                          </a:solidFill>
                          <a:latin typeface="Calibri" panose="020F0502020204030204" pitchFamily="34" charset="0"/>
                          <a:cs typeface="Calibri" panose="020F0502020204030204" pitchFamily="34" charset="0"/>
                        </a:rPr>
                        <a:t>Stenghten</a:t>
                      </a:r>
                      <a:r>
                        <a:rPr lang="en-US" sz="600" dirty="0">
                          <a:solidFill>
                            <a:schemeClr val="tx1"/>
                          </a:solidFill>
                          <a:latin typeface="Calibri" panose="020F0502020204030204" pitchFamily="34" charset="0"/>
                          <a:cs typeface="Calibri" panose="020F0502020204030204" pitchFamily="34" charset="0"/>
                        </a:rPr>
                        <a:t> links with community and clubs available.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dirty="0">
                          <a:solidFill>
                            <a:schemeClr val="tx1"/>
                          </a:solidFill>
                          <a:latin typeface="Calibri" panose="020F0502020204030204" pitchFamily="34" charset="0"/>
                          <a:cs typeface="Calibri" panose="020F0502020204030204" pitchFamily="34" charset="0"/>
                        </a:rPr>
                        <a:t>Competition trackers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85175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4229272524"/>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t>To provide structured CPD for all staff, enabling them to confidently plan, teach, and assess high-quality PE lessons by the end of the academic year.</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Provide CPD for members of staff delivering or supporting PE lessons or activities.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a:t>
                      </a:r>
                      <a:r>
                        <a:rPr lang="en-US" sz="600" dirty="0" err="1">
                          <a:solidFill>
                            <a:schemeClr val="tx1"/>
                          </a:solidFill>
                          <a:latin typeface="Calibri" panose="020F0502020204030204" pitchFamily="34" charset="0"/>
                          <a:cs typeface="Calibri" panose="020F0502020204030204" pitchFamily="34" charset="0"/>
                        </a:rPr>
                        <a:t>Loughaune</a:t>
                      </a:r>
                      <a:r>
                        <a:rPr lang="en-US" sz="600" dirty="0">
                          <a:solidFill>
                            <a:schemeClr val="tx1"/>
                          </a:solidFill>
                          <a:latin typeface="Calibri" panose="020F0502020204030204" pitchFamily="34" charset="0"/>
                          <a:cs typeface="Calibri" panose="020F0502020204030204" pitchFamily="34" charset="0"/>
                        </a:rPr>
                        <a:t> to attend Level 5 Certificate in Primary School Physical Education Specialism Sports Leaders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Miss Russell to attend swimming training.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Mrs</a:t>
                      </a:r>
                      <a:r>
                        <a:rPr lang="en-US" sz="600" dirty="0">
                          <a:solidFill>
                            <a:schemeClr val="tx1"/>
                          </a:solidFill>
                          <a:latin typeface="Calibri" panose="020F0502020204030204" pitchFamily="34" charset="0"/>
                          <a:cs typeface="Calibri" panose="020F0502020204030204" pitchFamily="34" charset="0"/>
                        </a:rPr>
                        <a:t> Howson to attend sports premium funding.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Monitor staff's confidence levels </a:t>
                      </a:r>
                    </a:p>
                    <a:p>
                      <a:pPr marL="0" marR="0" lvl="0" indent="0" algn="l">
                        <a:lnSpc>
                          <a:spcPct val="100000"/>
                        </a:lnSpc>
                        <a:spcBef>
                          <a:spcPts val="0"/>
                        </a:spcBef>
                        <a:spcAft>
                          <a:spcPts val="0"/>
                        </a:spcAft>
                        <a:buClrTx/>
                        <a:buSzTx/>
                        <a:buFontTx/>
                        <a:buNone/>
                      </a:pPr>
                      <a:r>
                        <a:rPr lang="en-US" sz="600" dirty="0" err="1">
                          <a:solidFill>
                            <a:schemeClr val="tx1"/>
                          </a:solidFill>
                          <a:latin typeface="Calibri"/>
                          <a:cs typeface="Calibri"/>
                        </a:rPr>
                        <a:t>Mrs</a:t>
                      </a:r>
                      <a:r>
                        <a:rPr lang="en-US" sz="600" dirty="0">
                          <a:solidFill>
                            <a:schemeClr val="tx1"/>
                          </a:solidFill>
                          <a:latin typeface="Calibri"/>
                          <a:cs typeface="Calibri"/>
                        </a:rPr>
                        <a:t> Howson to attend Motor </a:t>
                      </a:r>
                      <a:r>
                        <a:rPr lang="en-US" sz="600" dirty="0" err="1">
                          <a:solidFill>
                            <a:schemeClr val="tx1"/>
                          </a:solidFill>
                          <a:latin typeface="Calibri"/>
                          <a:cs typeface="Calibri"/>
                        </a:rPr>
                        <a:t>Programme</a:t>
                      </a:r>
                      <a:r>
                        <a:rPr lang="en-US" sz="600" dirty="0">
                          <a:solidFill>
                            <a:schemeClr val="tx1"/>
                          </a:solidFill>
                          <a:latin typeface="Calibri"/>
                          <a:cs typeface="Calibri"/>
                        </a:rPr>
                        <a: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Improved staff confidence and competence.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Moe consist delivery of high-quality well resourced lessons.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Pupils showing higher levels of engagement and enthusiasm.</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More pupils meeting expected standards.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Meet the needs of a wide range of learners SEND and less active pupils.</a:t>
                      </a:r>
                    </a:p>
                    <a:p>
                      <a:pPr algn="l">
                        <a:lnSpc>
                          <a:spcPct val="100000"/>
                        </a:lnSpc>
                      </a:pPr>
                      <a:r>
                        <a:rPr lang="en-US" sz="600" dirty="0">
                          <a:solidFill>
                            <a:schemeClr val="tx1"/>
                          </a:solidFill>
                          <a:latin typeface="Calibri"/>
                          <a:cs typeface="Calibri"/>
                        </a:rPr>
                        <a:t>The motor </a:t>
                      </a:r>
                      <a:r>
                        <a:rPr lang="en-US" sz="600" dirty="0" err="1">
                          <a:solidFill>
                            <a:schemeClr val="tx1"/>
                          </a:solidFill>
                          <a:latin typeface="Calibri"/>
                          <a:cs typeface="Calibri"/>
                        </a:rPr>
                        <a:t>prgramme</a:t>
                      </a:r>
                      <a:r>
                        <a:rPr lang="en-US" sz="600" dirty="0">
                          <a:solidFill>
                            <a:schemeClr val="tx1"/>
                          </a:solidFill>
                          <a:latin typeface="Calibri"/>
                          <a:cs typeface="Calibri"/>
                        </a:rPr>
                        <a:t> will provide early identification of motor skills problems and </a:t>
                      </a:r>
                      <a:r>
                        <a:rPr lang="en-US" sz="600" dirty="0" err="1">
                          <a:solidFill>
                            <a:schemeClr val="tx1"/>
                          </a:solidFill>
                          <a:latin typeface="Calibri"/>
                          <a:cs typeface="Calibri"/>
                        </a:rPr>
                        <a:t>specfic</a:t>
                      </a:r>
                      <a:r>
                        <a:rPr lang="en-US" sz="600" dirty="0">
                          <a:solidFill>
                            <a:schemeClr val="tx1"/>
                          </a:solidFill>
                          <a:latin typeface="Calibri"/>
                          <a:cs typeface="Calibri"/>
                        </a:rPr>
                        <a:t> interventions will be tailored for those children.</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Sustained curriculum.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questionnaire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Attendance of CPD.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Lesson observations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a:cs typeface="Calibri"/>
                        </a:rPr>
                        <a:t>% of children meeting ARE.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Level 5 training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a:cs typeface="Calibri"/>
                        </a:rPr>
                        <a:t>£ 1250</a:t>
                      </a: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Motor </a:t>
                      </a:r>
                      <a:r>
                        <a:rPr lang="en-US" sz="600" dirty="0" err="1">
                          <a:solidFill>
                            <a:schemeClr val="tx1"/>
                          </a:solidFill>
                          <a:latin typeface="Calibri"/>
                          <a:cs typeface="Calibri"/>
                        </a:rPr>
                        <a:t>Programme</a:t>
                      </a:r>
                      <a:r>
                        <a:rPr lang="en-US" sz="600" dirty="0">
                          <a:solidFill>
                            <a:schemeClr val="tx1"/>
                          </a:solidFill>
                          <a:latin typeface="Calibri"/>
                          <a:cs typeface="Calibri"/>
                        </a:rPr>
                        <a:t> </a:t>
                      </a: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£395</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Swimming course</a:t>
                      </a: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£250</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Pe funding £165</a:t>
                      </a:r>
                    </a:p>
                    <a:p>
                      <a:pPr marL="0" marR="0" lvl="0" indent="0" algn="l" rtl="0" eaLnBrk="1" fontAlgn="auto" latinLnBrk="0" hangingPunct="1">
                        <a:lnSpc>
                          <a:spcPct val="100000"/>
                        </a:lnSpc>
                        <a:spcBef>
                          <a:spcPts val="0"/>
                        </a:spcBef>
                        <a:spcAft>
                          <a:spcPts val="0"/>
                        </a:spcAft>
                        <a:buClrTx/>
                        <a:buSzTx/>
                        <a:buFontTx/>
                        <a:buNone/>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66704611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Aptos"/>
                        </a:rPr>
                        <a:t>To provide inclusive, high-quality opportunities in school for pupils to be physically active, while tracking and encouraging activity outside of school, with a focus on key groups, so that all pupils achieve an average of 60 minutes of physical activity each day.</a:t>
                      </a:r>
                      <a:r>
                        <a:rPr lang="en-US" sz="600" b="0" i="0" u="none" strike="noStrike" noProof="0" dirty="0">
                          <a:solidFill>
                            <a:schemeClr val="tx1"/>
                          </a:solidFill>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a:lnSpc>
                          <a:spcPct val="100000"/>
                        </a:lnSpc>
                        <a:buNone/>
                      </a:pPr>
                      <a:r>
                        <a:rPr lang="en-US" sz="600" dirty="0">
                          <a:solidFill>
                            <a:schemeClr val="tx1"/>
                          </a:solidFill>
                          <a:latin typeface="Calibri"/>
                          <a:cs typeface="Calibri"/>
                        </a:rPr>
                        <a:t>Increase physical activity throughout the school day.</a:t>
                      </a:r>
                    </a:p>
                    <a:p>
                      <a:pPr marL="171450" lvl="0" indent="-171450" algn="l">
                        <a:lnSpc>
                          <a:spcPct val="100000"/>
                        </a:lnSpc>
                        <a:buFont typeface="Calibri"/>
                        <a:buChar char="-"/>
                      </a:pPr>
                      <a:r>
                        <a:rPr lang="en-US" sz="600" dirty="0">
                          <a:solidFill>
                            <a:schemeClr val="tx1"/>
                          </a:solidFill>
                          <a:latin typeface="Calibri"/>
                          <a:cs typeface="Calibri"/>
                        </a:rPr>
                        <a:t>Daily active breaks (wake and shake)</a:t>
                      </a:r>
                    </a:p>
                    <a:p>
                      <a:pPr marL="171450" lvl="0" indent="-171450" algn="l">
                        <a:lnSpc>
                          <a:spcPct val="100000"/>
                        </a:lnSpc>
                        <a:buFont typeface="Calibri"/>
                        <a:buChar char="-"/>
                      </a:pPr>
                      <a:r>
                        <a:rPr lang="en-US" sz="600" dirty="0">
                          <a:solidFill>
                            <a:schemeClr val="tx1"/>
                          </a:solidFill>
                          <a:latin typeface="Calibri"/>
                          <a:cs typeface="Calibri"/>
                        </a:rPr>
                        <a:t>Structured playtime activities (zone areas)</a:t>
                      </a:r>
                    </a:p>
                    <a:p>
                      <a:pPr marL="171450" lvl="0" indent="-171450" algn="l">
                        <a:lnSpc>
                          <a:spcPct val="100000"/>
                        </a:lnSpc>
                        <a:buFont typeface="Calibri"/>
                        <a:buChar char="-"/>
                      </a:pPr>
                      <a:r>
                        <a:rPr lang="en-US" sz="600" dirty="0">
                          <a:solidFill>
                            <a:schemeClr val="tx1"/>
                          </a:solidFill>
                          <a:latin typeface="Calibri"/>
                          <a:cs typeface="Calibri"/>
                        </a:rPr>
                        <a:t>High Quality PE lessons.</a:t>
                      </a:r>
                    </a:p>
                    <a:p>
                      <a:pPr marL="171450" lvl="0" indent="-171450" algn="l">
                        <a:lnSpc>
                          <a:spcPct val="100000"/>
                        </a:lnSpc>
                        <a:buFont typeface="Calibri"/>
                        <a:buChar char="-"/>
                      </a:pPr>
                      <a:r>
                        <a:rPr lang="en-US" sz="600" dirty="0">
                          <a:solidFill>
                            <a:schemeClr val="tx1"/>
                          </a:solidFill>
                          <a:latin typeface="Calibri"/>
                          <a:cs typeface="Calibri"/>
                        </a:rPr>
                        <a:t>Active before and after-school clubs.</a:t>
                      </a:r>
                    </a:p>
                    <a:p>
                      <a:pPr marL="0" lvl="0" indent="0" algn="l">
                        <a:lnSpc>
                          <a:spcPct val="100000"/>
                        </a:lnSpc>
                        <a:buNone/>
                      </a:pPr>
                      <a:r>
                        <a:rPr lang="en-US" sz="600" dirty="0">
                          <a:solidFill>
                            <a:schemeClr val="tx1"/>
                          </a:solidFill>
                          <a:latin typeface="Calibri"/>
                          <a:cs typeface="Calibri"/>
                        </a:rPr>
                        <a:t>Target key focus group.</a:t>
                      </a:r>
                    </a:p>
                    <a:p>
                      <a:pPr marL="171450" lvl="0" indent="-171450" algn="l">
                        <a:lnSpc>
                          <a:spcPct val="100000"/>
                        </a:lnSpc>
                        <a:buFont typeface="Calibri"/>
                        <a:buChar char="-"/>
                      </a:pPr>
                      <a:r>
                        <a:rPr lang="en-US" sz="600" dirty="0">
                          <a:solidFill>
                            <a:schemeClr val="tx1"/>
                          </a:solidFill>
                          <a:latin typeface="Calibri"/>
                          <a:cs typeface="Calibri"/>
                        </a:rPr>
                        <a:t>Identify those children who are less active and </a:t>
                      </a:r>
                      <a:r>
                        <a:rPr lang="en-US" sz="600" dirty="0" err="1">
                          <a:solidFill>
                            <a:schemeClr val="tx1"/>
                          </a:solidFill>
                          <a:latin typeface="Calibri"/>
                          <a:cs typeface="Calibri"/>
                        </a:rPr>
                        <a:t>idendentify</a:t>
                      </a:r>
                      <a:r>
                        <a:rPr lang="en-US" sz="600" dirty="0">
                          <a:solidFill>
                            <a:schemeClr val="tx1"/>
                          </a:solidFill>
                          <a:latin typeface="Calibri"/>
                          <a:cs typeface="Calibri"/>
                        </a:rPr>
                        <a:t> targeted group.</a:t>
                      </a:r>
                    </a:p>
                    <a:p>
                      <a:pPr marL="171450" lvl="0" indent="-171450" algn="l">
                        <a:lnSpc>
                          <a:spcPct val="100000"/>
                        </a:lnSpc>
                        <a:buFont typeface="Calibri"/>
                        <a:buChar char="-"/>
                      </a:pPr>
                      <a:r>
                        <a:rPr lang="en-US" sz="600" dirty="0">
                          <a:solidFill>
                            <a:schemeClr val="tx1"/>
                          </a:solidFill>
                          <a:latin typeface="Calibri"/>
                          <a:cs typeface="Calibri"/>
                        </a:rPr>
                        <a:t>Provide inclusive </a:t>
                      </a:r>
                      <a:r>
                        <a:rPr lang="en-US" sz="600" dirty="0" err="1">
                          <a:solidFill>
                            <a:schemeClr val="tx1"/>
                          </a:solidFill>
                          <a:latin typeface="Calibri"/>
                          <a:cs typeface="Calibri"/>
                        </a:rPr>
                        <a:t>provsion</a:t>
                      </a:r>
                      <a:r>
                        <a:rPr lang="en-US" sz="600" dirty="0">
                          <a:solidFill>
                            <a:schemeClr val="tx1"/>
                          </a:solidFill>
                          <a:latin typeface="Calibri"/>
                          <a:cs typeface="Calibri"/>
                        </a:rPr>
                        <a:t> for SEND pupils through adapted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latin typeface="Calibri"/>
                        </a:rPr>
                        <a:t>Increased percentage of pupils meeting the </a:t>
                      </a:r>
                      <a:r>
                        <a:rPr lang="en-US" sz="600" b="1" i="0" u="none" strike="noStrike" noProof="0" dirty="0">
                          <a:solidFill>
                            <a:schemeClr val="tx1"/>
                          </a:solidFill>
                          <a:latin typeface="Calibri"/>
                        </a:rPr>
                        <a:t>60-minute daily activity guideline</a:t>
                      </a:r>
                      <a:endParaRPr lang="en-US">
                        <a:latin typeface="Calibri"/>
                      </a:endParaRPr>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latin typeface="Calibri"/>
                        </a:rPr>
                        <a:t>Higher participation rates among key focus groups</a:t>
                      </a:r>
                      <a:endParaRPr lang="en-US">
                        <a:latin typeface="Calibri"/>
                      </a:endParaRPr>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latin typeface="Calibri"/>
                        </a:rPr>
                        <a:t>Improved pupil confidence, enjoyment, and engagement in physical activity</a:t>
                      </a:r>
                      <a:endParaRPr lang="en-US">
                        <a:latin typeface="Calibri"/>
                      </a:endParaRPr>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latin typeface="Calibri"/>
                        </a:rPr>
                        <a:t>Sustainable physical activity provision embedded across the school day</a:t>
                      </a:r>
                      <a:endParaRPr lang="en-US" dirty="0">
                        <a:latin typeface="Calibri"/>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buNone/>
                      </a:pPr>
                      <a:r>
                        <a:rPr lang="en-US" sz="600" b="0" i="0" u="none" strike="noStrike" noProof="0" dirty="0">
                          <a:solidFill>
                            <a:schemeClr val="tx1"/>
                          </a:solidFill>
                          <a:latin typeface="Calibri"/>
                        </a:rPr>
                        <a:t>Physical activity participation will be monitored through pupil surveys, attendance registers and trackers</a:t>
                      </a:r>
                      <a:endParaRPr lang="en-US" dirty="0">
                        <a:latin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dirty="0">
                          <a:solidFill>
                            <a:schemeClr val="tx1"/>
                          </a:solidFill>
                          <a:latin typeface="Calibri"/>
                          <a:cs typeface="Calibri"/>
                        </a:rPr>
                        <a:t>New equipment £400 for lunch time activities.</a:t>
                      </a:r>
                    </a:p>
                    <a:p>
                      <a:pPr lvl="0" algn="l">
                        <a:lnSpc>
                          <a:spcPct val="100000"/>
                        </a:lnSpc>
                        <a:buNone/>
                      </a:pPr>
                      <a:endParaRPr lang="en-US" sz="600" b="0" dirty="0">
                        <a:solidFill>
                          <a:schemeClr val="tx1"/>
                        </a:solidFill>
                        <a:latin typeface="Calibri"/>
                        <a:cs typeface="Calibri"/>
                      </a:endParaRPr>
                    </a:p>
                    <a:p>
                      <a:pPr lvl="0" algn="l">
                        <a:lnSpc>
                          <a:spcPct val="100000"/>
                        </a:lnSpc>
                        <a:buNone/>
                      </a:pPr>
                      <a:r>
                        <a:rPr lang="en-US" sz="600" b="0" dirty="0">
                          <a:solidFill>
                            <a:schemeClr val="tx1"/>
                          </a:solidFill>
                          <a:latin typeface="Calibri"/>
                          <a:cs typeface="Calibri"/>
                        </a:rPr>
                        <a:t>£500 for curriculum resources.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700724254"/>
              </p:ext>
            </p:extLst>
          </p:nvPr>
        </p:nvGraphicFramePr>
        <p:xfrm>
          <a:off x="294842" y="694098"/>
          <a:ext cx="5530128" cy="40081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buNone/>
                      </a:pPr>
                      <a:r>
                        <a:rPr lang="en-US" sz="600" b="0" i="0" u="none" strike="noStrike" noProof="0" dirty="0">
                          <a:solidFill>
                            <a:schemeClr val="tx1"/>
                          </a:solidFill>
                        </a:rPr>
                        <a:t>To ensure that all pupils have equitable access to competitive sport by providing regular, inclusive intra-school competitions and opportunities for all pupils to participate in inter-school competitions against other schools. Competition formats will be adapted to reflect the diverse needs, abilities, and interests of pupils, ensuring meaningful participation for all.</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Engage fully with the Preston School Sports Partnership to access a wide range of inter-school competitive opportunities throughout the year.</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Deliver regular intra-school competitions across a variety of sports and activities to ensure all pupils participate.</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Use the School Games framework to structure competition, progression, and celebration of participation and achievement.</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Adapt competition formats (e.g. small-sided games, modified rules, inclusive activities) to meet the needs of all pupils, including SEND and less active pupils.</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Support staff and year 6 pupils through appropriate training and resources to deliver inclusive and engaging competitive experiences.</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lgn="l">
                        <a:lnSpc>
                          <a:spcPct val="100000"/>
                        </a:lnSpc>
                        <a:spcBef>
                          <a:spcPts val="0"/>
                        </a:spcBef>
                        <a:spcAft>
                          <a:spcPts val="0"/>
                        </a:spcAft>
                        <a:buFont typeface="Arial"/>
                        <a:buChar char="•"/>
                      </a:pPr>
                      <a:r>
                        <a:rPr lang="en-US" sz="600" b="0" i="0" u="none" strike="noStrike" noProof="0">
                          <a:solidFill>
                            <a:schemeClr val="tx1"/>
                          </a:solidFill>
                        </a:rPr>
                        <a:t>Increased participation in both intra-school and inter-school competitions across all year groups.</a:t>
                      </a:r>
                      <a:endParaRPr lang="en-US"/>
                    </a:p>
                    <a:p>
                      <a:pPr marL="171450" lvl="0" indent="-171450" algn="l">
                        <a:lnSpc>
                          <a:spcPct val="100000"/>
                        </a:lnSpc>
                        <a:spcBef>
                          <a:spcPts val="0"/>
                        </a:spcBef>
                        <a:spcAft>
                          <a:spcPts val="0"/>
                        </a:spcAft>
                        <a:buFont typeface="Arial"/>
                        <a:buChar char="•"/>
                      </a:pPr>
                      <a:r>
                        <a:rPr lang="en-US" sz="600" b="0" i="0" u="none" strike="noStrike" noProof="0">
                          <a:solidFill>
                            <a:schemeClr val="tx1"/>
                          </a:solidFill>
                        </a:rPr>
                        <a:t>Greater inclusion of all pupils, including SEND and less active pupils, in competitive sporting opportunities.</a:t>
                      </a:r>
                      <a:endParaRPr lang="en-US"/>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Improved pupil confidence, teamwork, resilience, and sportsmanship.</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Increased enjoyment and engagement in PE and physical activity.</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Wider representation of pupils in inter-school competitions, not just those identified as most able.</a:t>
                      </a:r>
                      <a:endParaRPr lang="en-US" dirty="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rPr>
                        <a:t>Improved physical competence and understanding of game rules through adapted competition formats.</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l">
                        <a:lnSpc>
                          <a:spcPct val="100000"/>
                        </a:lnSpc>
                        <a:spcBef>
                          <a:spcPts val="0"/>
                        </a:spcBef>
                        <a:spcAft>
                          <a:spcPts val="0"/>
                        </a:spcAft>
                        <a:buNone/>
                      </a:pPr>
                      <a:r>
                        <a:rPr lang="en-US" sz="600" b="0" i="0" u="none" strike="noStrike" noProof="0">
                          <a:solidFill>
                            <a:schemeClr val="tx1"/>
                          </a:solidFill>
                        </a:rPr>
                        <a:t>Participation registers and competition records (intra- and inter-school).</a:t>
                      </a:r>
                      <a:endParaRPr lang="en-US"/>
                    </a:p>
                    <a:p>
                      <a:pPr marL="0" lvl="0" indent="0" algn="l">
                        <a:lnSpc>
                          <a:spcPct val="100000"/>
                        </a:lnSpc>
                        <a:spcBef>
                          <a:spcPts val="0"/>
                        </a:spcBef>
                        <a:spcAft>
                          <a:spcPts val="0"/>
                        </a:spcAft>
                        <a:buNone/>
                      </a:pPr>
                      <a:r>
                        <a:rPr lang="en-US" sz="600" b="0" i="0" u="none" strike="noStrike" noProof="0">
                          <a:solidFill>
                            <a:schemeClr val="tx1"/>
                          </a:solidFill>
                        </a:rPr>
                        <a:t>Pupil voice feedback showing enjoyment, confidence, and engagement.</a:t>
                      </a:r>
                      <a:endParaRPr lang="en-US"/>
                    </a:p>
                    <a:p>
                      <a:pPr marL="0" lvl="0" indent="0" algn="l">
                        <a:lnSpc>
                          <a:spcPct val="100000"/>
                        </a:lnSpc>
                        <a:spcBef>
                          <a:spcPts val="0"/>
                        </a:spcBef>
                        <a:spcAft>
                          <a:spcPts val="0"/>
                        </a:spcAft>
                        <a:buNone/>
                      </a:pPr>
                      <a:r>
                        <a:rPr lang="en-US" sz="600" b="0" i="0" u="none" strike="noStrike" noProof="0">
                          <a:solidFill>
                            <a:schemeClr val="tx1"/>
                          </a:solidFill>
                        </a:rPr>
                        <a:t>Photos/videos of competitions demonstrating inclusive participation.</a:t>
                      </a:r>
                      <a:endParaRPr lang="en-US"/>
                    </a:p>
                    <a:p>
                      <a:pPr marL="0" lvl="0" indent="0" algn="l">
                        <a:lnSpc>
                          <a:spcPct val="100000"/>
                        </a:lnSpc>
                        <a:spcBef>
                          <a:spcPts val="0"/>
                        </a:spcBef>
                        <a:spcAft>
                          <a:spcPts val="0"/>
                        </a:spcAft>
                        <a:buNone/>
                      </a:pPr>
                      <a:r>
                        <a:rPr lang="en-US" sz="600" b="0" i="0" u="none" strike="noStrike" noProof="0" dirty="0">
                          <a:solidFill>
                            <a:schemeClr val="tx1"/>
                          </a:solidFill>
                        </a:rPr>
                        <a:t>SEND and disadvantaged pupil participation data showing equitable access.</a:t>
                      </a:r>
                      <a:endParaRPr lang="en-US" dirty="0"/>
                    </a:p>
                    <a:p>
                      <a:pPr marL="0" lvl="0" indent="0" algn="l">
                        <a:lnSpc>
                          <a:spcPct val="100000"/>
                        </a:lnSpc>
                        <a:spcBef>
                          <a:spcPts val="0"/>
                        </a:spcBef>
                        <a:spcAft>
                          <a:spcPts val="0"/>
                        </a:spcAft>
                        <a:buNone/>
                      </a:pPr>
                      <a:r>
                        <a:rPr lang="en-US" sz="600" b="0" i="0" u="none" strike="noStrike" noProof="0" dirty="0">
                          <a:solidFill>
                            <a:schemeClr val="tx1"/>
                          </a:solidFill>
                        </a:rPr>
                        <a:t>Awards, certificates, or School Games Mark evidence of achievement.</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61605416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buNone/>
                      </a:pPr>
                      <a:r>
                        <a:rPr lang="en-US" sz="600" b="0" i="0" u="none" strike="noStrike" noProof="0" dirty="0">
                          <a:solidFill>
                            <a:schemeClr val="tx1"/>
                          </a:solidFill>
                          <a:latin typeface="Calibri"/>
                        </a:rPr>
                        <a:t>To provide top-up swimming and water safety lessons for pupils that do not meet national curriculum requirements after completing their core swimming lessons.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rPr>
                        <a:t>Following our core curriculum and water safety lessons we will identify pupils for top-up swimming and make arrangements with swimming providers. </a:t>
                      </a:r>
                      <a:endParaRPr lang="en-US" dirty="0">
                        <a:solidFill>
                          <a:schemeClr val="tx1"/>
                        </a:solidFill>
                      </a:endParaRPr>
                    </a:p>
                    <a:p>
                      <a:pPr lvl="0" algn="l">
                        <a:lnSpc>
                          <a:spcPct val="100000"/>
                        </a:lnSpc>
                        <a:spcBef>
                          <a:spcPts val="0"/>
                        </a:spcBef>
                        <a:spcAft>
                          <a:spcPts val="0"/>
                        </a:spcAft>
                        <a:buNone/>
                      </a:pPr>
                      <a:endParaRPr lang="en-US" sz="600" b="0" i="0" u="none" strike="noStrike" noProof="0" dirty="0">
                        <a:solidFill>
                          <a:schemeClr val="tx1"/>
                        </a:solidFill>
                        <a:latin typeface="Calibri"/>
                      </a:endParaRPr>
                    </a:p>
                    <a:p>
                      <a:pPr lvl="0" algn="l">
                        <a:lnSpc>
                          <a:spcPct val="100000"/>
                        </a:lnSpc>
                        <a:spcBef>
                          <a:spcPts val="0"/>
                        </a:spcBef>
                        <a:spcAft>
                          <a:spcPts val="0"/>
                        </a:spcAft>
                        <a:buNone/>
                      </a:pPr>
                      <a:r>
                        <a:rPr lang="en-US" sz="600" b="0" i="0" u="none" strike="noStrike" noProof="0" dirty="0">
                          <a:solidFill>
                            <a:schemeClr val="tx1"/>
                          </a:solidFill>
                          <a:latin typeface="Calibri"/>
                        </a:rPr>
                        <a:t>We will use the PE and Sport Premium to fund top-up swimming. This will include the cost of transport for top-up swimming only. </a:t>
                      </a:r>
                      <a:endParaRPr lang="en-US" dirty="0">
                        <a:solidFill>
                          <a:schemeClr val="tx1"/>
                        </a:solidFill>
                      </a:endParaRPr>
                    </a:p>
                    <a:p>
                      <a:pPr marL="0" marR="0" lvl="0" indent="0" algn="l">
                        <a:lnSpc>
                          <a:spcPct val="100000"/>
                        </a:lnSpc>
                        <a:spcBef>
                          <a:spcPts val="0"/>
                        </a:spcBef>
                        <a:spcAft>
                          <a:spcPts val="0"/>
                        </a:spcAft>
                        <a:buNone/>
                      </a:pPr>
                      <a:br>
                        <a:rPr lang="en-US" dirty="0"/>
                      </a:b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rPr>
                        <a:t>Our aim is to increase the number of children achieving curriculum requirements by the end of the summer term. </a:t>
                      </a:r>
                      <a:endParaRPr lang="en-US" dirty="0">
                        <a:solidFill>
                          <a:schemeClr val="tx1"/>
                        </a:solidFill>
                      </a:endParaRPr>
                    </a:p>
                    <a:p>
                      <a:pPr marL="0" marR="0" lvl="0" indent="0" algn="l">
                        <a:lnSpc>
                          <a:spcPct val="100000"/>
                        </a:lnSpc>
                        <a:spcBef>
                          <a:spcPts val="0"/>
                        </a:spcBef>
                        <a:spcAft>
                          <a:spcPts val="0"/>
                        </a:spcAft>
                        <a:buNone/>
                      </a:pPr>
                      <a:endParaRPr lang="en-US" sz="600" b="0" i="0" u="none" strike="noStrike" noProof="0" dirty="0">
                        <a:solidFill>
                          <a:schemeClr val="tx1"/>
                        </a:solidFill>
                        <a:latin typeface="Calibri"/>
                      </a:endParaRPr>
                    </a:p>
                    <a:p>
                      <a:pPr marL="0" marR="0" lvl="0" indent="0" algn="l">
                        <a:lnSpc>
                          <a:spcPct val="100000"/>
                        </a:lnSpc>
                        <a:spcBef>
                          <a:spcPts val="0"/>
                        </a:spcBef>
                        <a:spcAft>
                          <a:spcPts val="0"/>
                        </a:spcAft>
                        <a:buNone/>
                      </a:pPr>
                      <a:r>
                        <a:rPr lang="en-US" sz="600" b="0" i="0" u="none" strike="noStrike" noProof="0" dirty="0">
                          <a:solidFill>
                            <a:schemeClr val="tx1"/>
                          </a:solidFill>
                          <a:latin typeface="Calibri"/>
                        </a:rPr>
                        <a:t>Our aim is ensure 100% of pupils can achieve their water safety rescue.</a:t>
                      </a:r>
                      <a:endParaRPr lang="en-US" dirty="0"/>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Swimming assessment and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rgbClr val="0F4861"/>
                          </a:solidFill>
                          <a:latin typeface="Calibri"/>
                        </a:rPr>
                        <a:t>£2000 top up swimming and transport </a:t>
                      </a:r>
                      <a:endParaRPr lang="en-US" dirty="0"/>
                    </a:p>
                    <a:p>
                      <a:pPr lvl="0" algn="l">
                        <a:lnSpc>
                          <a:spcPct val="100000"/>
                        </a:lnSpc>
                        <a:spcBef>
                          <a:spcPts val="0"/>
                        </a:spcBef>
                        <a:spcAft>
                          <a:spcPts val="0"/>
                        </a:spcAft>
                        <a:buNone/>
                      </a:pPr>
                      <a:endParaRPr lang="en-US" dirty="0"/>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AF3DB074814F47B1C28C7C714FA97E" ma:contentTypeVersion="4" ma:contentTypeDescription="Create a new document." ma:contentTypeScope="" ma:versionID="a99f3247a7780cb7ee091914b16ca281">
  <xsd:schema xmlns:xsd="http://www.w3.org/2001/XMLSchema" xmlns:xs="http://www.w3.org/2001/XMLSchema" xmlns:p="http://schemas.microsoft.com/office/2006/metadata/properties" xmlns:ns2="8c0104d0-1068-4efd-a124-64f2fc675833" targetNamespace="http://schemas.microsoft.com/office/2006/metadata/properties" ma:root="true" ma:fieldsID="c067fc914737548e34a30618e70ab8f9" ns2:_="">
    <xsd:import namespace="8c0104d0-1068-4efd-a124-64f2fc67583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0104d0-1068-4efd-a124-64f2fc6758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88ED676-8413-455F-83AD-F737D8C443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0104d0-1068-4efd-a124-64f2fc6758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A9F31B-FBDD-4491-BF29-23CC308AA79F}">
  <ds:schemaRefs>
    <ds:schemaRef ds:uri="http://schemas.microsoft.com/sharepoint/v3/contenttype/forms"/>
  </ds:schemaRefs>
</ds:datastoreItem>
</file>

<file path=customXml/itemProps3.xml><?xml version="1.0" encoding="utf-8"?>
<ds:datastoreItem xmlns:ds="http://schemas.openxmlformats.org/officeDocument/2006/customXml" ds:itemID="{9D5C75D5-A5E3-46F4-A700-9BF370D67C6F}">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265</TotalTime>
  <Words>4097</Words>
  <Application>Microsoft Office PowerPoint</Application>
  <PresentationFormat>Custom</PresentationFormat>
  <Paragraphs>513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Adam Howson</cp:lastModifiedBy>
  <cp:revision>408</cp:revision>
  <dcterms:created xsi:type="dcterms:W3CDTF">2025-10-08T18:09:30Z</dcterms:created>
  <dcterms:modified xsi:type="dcterms:W3CDTF">2026-01-14T21:04:16Z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0x010100FCAF3DB074814F47B1C28C7C714FA97E</vt:lpwstr>
  </property>
</Properties>
</file>